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96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5" r:id="rId8"/>
    <p:sldId id="278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509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6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608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085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20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070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800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116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65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722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7112-51EA-4052-A7BD-C0C00EDF71E9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1048-6AB1-444D-A5CD-F7D98500E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215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37112-51EA-4052-A7BD-C0C00EDF71E9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E1048-6AB1-444D-A5CD-F7D98500EC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7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70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324036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80727"/>
            <a:ext cx="3384376" cy="504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76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5779"/>
            <a:ext cx="345638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6672"/>
            <a:ext cx="3387211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819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48680"/>
            <a:ext cx="388843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964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6635"/>
            <a:ext cx="7837315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055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36.userapi.com/c205824/v205824219/3b7e0/6db-0nbVY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8255"/>
            <a:ext cx="309634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9.userapi.com/c858320/v858320219/151ce1/JL9sAPdFSg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4664"/>
            <a:ext cx="3113268" cy="593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277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17.userapi.com/c858228/v858228219/1459c5/OG1xY-hjt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321369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53.userapi.com/c854532/v854532219/1c05f0/onEGpzp9mj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2656"/>
            <a:ext cx="3178487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113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512973" y="1268760"/>
            <a:ext cx="3610744" cy="4785395"/>
          </a:xfrm>
        </p:spPr>
        <p:txBody>
          <a:bodyPr/>
          <a:lstStyle/>
          <a:p>
            <a:r>
              <a:rPr lang="en-US" dirty="0"/>
              <a:t>E-mail</a:t>
            </a:r>
          </a:p>
          <a:p>
            <a:r>
              <a:rPr lang="en-US" dirty="0"/>
              <a:t>Viber</a:t>
            </a:r>
          </a:p>
          <a:p>
            <a:r>
              <a:rPr lang="en-US" dirty="0"/>
              <a:t>WhatsApp</a:t>
            </a:r>
          </a:p>
          <a:p>
            <a:r>
              <a:rPr lang="ru-RU" dirty="0"/>
              <a:t>Сообщения</a:t>
            </a:r>
          </a:p>
          <a:p>
            <a:r>
              <a:rPr lang="ru-RU" dirty="0" err="1"/>
              <a:t>Вконтакте</a:t>
            </a:r>
            <a:endParaRPr lang="ru-RU" dirty="0"/>
          </a:p>
          <a:p>
            <a:r>
              <a:rPr lang="ru-RU" dirty="0"/>
              <a:t>Сохранить</a:t>
            </a:r>
          </a:p>
        </p:txBody>
      </p:sp>
      <p:pic>
        <p:nvPicPr>
          <p:cNvPr id="4100" name="Picture 4" descr="https://sun9-18.userapi.com/c858436/v858436219/145980/SwQbxmoU-i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1"/>
          <a:stretch/>
        </p:blipFill>
        <p:spPr bwMode="auto">
          <a:xfrm>
            <a:off x="755576" y="404664"/>
            <a:ext cx="3168352" cy="576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4042433" y="2636912"/>
            <a:ext cx="115212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9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67.userapi.com/c206620/v206620219/3c184/DsvF91HwfF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8"/>
          <a:stretch/>
        </p:blipFill>
        <p:spPr bwMode="auto">
          <a:xfrm>
            <a:off x="1331640" y="770283"/>
            <a:ext cx="3042536" cy="519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41.userapi.com/c856520/v856520219/af463/mEa7UYBGfR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"/>
          <a:stretch/>
        </p:blipFill>
        <p:spPr bwMode="auto">
          <a:xfrm>
            <a:off x="4644008" y="756341"/>
            <a:ext cx="3024336" cy="519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636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9-41.userapi.com/c205724/v205724219/3b07c/B95LDHHyz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2"/>
          <a:stretch/>
        </p:blipFill>
        <p:spPr bwMode="auto">
          <a:xfrm>
            <a:off x="1619672" y="802059"/>
            <a:ext cx="3024336" cy="538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27.userapi.com/c858228/v858228219/1459cf/LXLayxD0ow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4"/>
          <a:stretch/>
        </p:blipFill>
        <p:spPr bwMode="auto">
          <a:xfrm>
            <a:off x="4716016" y="812297"/>
            <a:ext cx="2878720" cy="537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755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99079" y="2630341"/>
            <a:ext cx="88827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3696488"/>
            <a:ext cx="405089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dirty="0">
                <a:latin typeface="Calibri" panose="020F0502020204030204" pitchFamily="34" charset="0"/>
              </a:rPr>
              <a:t>Муниципальный фонд </a:t>
            </a:r>
            <a:br>
              <a:rPr lang="ru-RU" altLang="ru-RU" sz="1400" dirty="0">
                <a:latin typeface="Calibri" panose="020F0502020204030204" pitchFamily="34" charset="0"/>
              </a:rPr>
            </a:br>
            <a:r>
              <a:rPr lang="ru-RU" altLang="ru-RU" sz="1400" dirty="0">
                <a:latin typeface="Calibri" panose="020F0502020204030204" pitchFamily="34" charset="0"/>
              </a:rPr>
              <a:t>«</a:t>
            </a:r>
            <a:r>
              <a:rPr lang="ru-RU" altLang="ru-RU" sz="1400" dirty="0" err="1">
                <a:latin typeface="Calibri" panose="020F0502020204030204" pitchFamily="34" charset="0"/>
              </a:rPr>
              <a:t>Кингисеппский</a:t>
            </a:r>
            <a:r>
              <a:rPr lang="ru-RU" altLang="ru-RU" sz="1400" dirty="0">
                <a:latin typeface="Calibri" panose="020F0502020204030204" pitchFamily="34" charset="0"/>
              </a:rPr>
              <a:t> фонд поддержки предпринимательства»</a:t>
            </a:r>
            <a:endParaRPr lang="ru-RU" altLang="ru-RU" sz="1400" dirty="0" smtClean="0">
              <a:latin typeface="Calibri" panose="020F0502020204030204" pitchFamily="34" charset="0"/>
            </a:endParaRPr>
          </a:p>
          <a:p>
            <a:r>
              <a:rPr lang="ru-RU" altLang="ru-RU" sz="1400" dirty="0" smtClean="0">
                <a:latin typeface="Calibri" panose="020F0502020204030204" pitchFamily="34" charset="0"/>
              </a:rPr>
              <a:t>тел</a:t>
            </a:r>
            <a:r>
              <a:rPr lang="ru-RU" altLang="ru-RU" sz="1400" dirty="0">
                <a:latin typeface="Calibri" panose="020F0502020204030204" pitchFamily="34" charset="0"/>
              </a:rPr>
              <a:t>.: (81375) 4-87-94  </a:t>
            </a:r>
          </a:p>
          <a:p>
            <a:r>
              <a:rPr lang="ru-RU" altLang="ru-RU" sz="1400" dirty="0">
                <a:latin typeface="Calibri" panose="020F0502020204030204" pitchFamily="34" charset="0"/>
              </a:rPr>
              <a:t>эл. почта: </a:t>
            </a:r>
            <a:r>
              <a:rPr lang="en-US" altLang="ru-RU" sz="1400" dirty="0">
                <a:latin typeface="Calibri" panose="020F0502020204030204" pitchFamily="34" charset="0"/>
              </a:rPr>
              <a:t>mf_kfbs@mail.ru</a:t>
            </a:r>
            <a:endParaRPr lang="ru-RU" altLang="ru-RU" sz="1400" dirty="0">
              <a:latin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3717032"/>
            <a:ext cx="38164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Calibri" panose="020F0502020204030204" pitchFamily="34" charset="0"/>
                <a:cs typeface="Tahoma" pitchFamily="34" charset="0"/>
              </a:rPr>
              <a:t>МКУ «Центр развития малого бизнеса и потребительского рынка»</a:t>
            </a:r>
            <a:endParaRPr lang="en-US" sz="1400" dirty="0">
              <a:latin typeface="Calibri" panose="020F0502020204030204" pitchFamily="34" charset="0"/>
              <a:cs typeface="Tahoma" pitchFamily="34" charset="0"/>
            </a:endParaRPr>
          </a:p>
          <a:p>
            <a:pPr>
              <a:defRPr/>
            </a:pPr>
            <a:r>
              <a:rPr lang="ru-RU" sz="1400" dirty="0" smtClean="0">
                <a:latin typeface="Calibri" panose="020F0502020204030204" pitchFamily="34" charset="0"/>
                <a:cs typeface="Tahoma" pitchFamily="34" charset="0"/>
              </a:rPr>
              <a:t>Контакты</a:t>
            </a:r>
            <a:r>
              <a:rPr lang="ru-RU" sz="1400" dirty="0">
                <a:latin typeface="Calibri" panose="020F0502020204030204" pitchFamily="34" charset="0"/>
                <a:cs typeface="Tahoma" pitchFamily="34" charset="0"/>
              </a:rPr>
              <a:t>: </a:t>
            </a:r>
          </a:p>
          <a:p>
            <a:pPr>
              <a:defRPr/>
            </a:pPr>
            <a:r>
              <a:rPr lang="ru-RU" sz="1400" dirty="0">
                <a:latin typeface="Calibri" panose="020F0502020204030204" pitchFamily="34" charset="0"/>
                <a:cs typeface="Tahoma" pitchFamily="34" charset="0"/>
              </a:rPr>
              <a:t>Отдел развития малого бизнеса:  </a:t>
            </a:r>
            <a:endParaRPr lang="ru-RU" sz="1400" dirty="0" smtClean="0">
              <a:latin typeface="Calibri" panose="020F0502020204030204" pitchFamily="34" charset="0"/>
              <a:cs typeface="Tahoma" pitchFamily="34" charset="0"/>
            </a:endParaRPr>
          </a:p>
          <a:p>
            <a:pPr>
              <a:defRPr/>
            </a:pPr>
            <a:r>
              <a:rPr lang="ru-RU" sz="1400" dirty="0" smtClean="0">
                <a:latin typeface="Calibri" panose="020F0502020204030204" pitchFamily="34" charset="0"/>
                <a:cs typeface="Tahoma" pitchFamily="34" charset="0"/>
              </a:rPr>
              <a:t> </a:t>
            </a:r>
            <a:r>
              <a:rPr lang="ru-RU" sz="1400" dirty="0">
                <a:latin typeface="Calibri" panose="020F0502020204030204" pitchFamily="34" charset="0"/>
                <a:cs typeface="Tahoma" pitchFamily="34" charset="0"/>
              </a:rPr>
              <a:t>+ 7 (813 75) 4-87-95</a:t>
            </a:r>
          </a:p>
          <a:p>
            <a:pPr>
              <a:defRPr/>
            </a:pPr>
            <a:r>
              <a:rPr lang="en-US" sz="1400" dirty="0">
                <a:latin typeface="Calibri" panose="020F0502020204030204" pitchFamily="34" charset="0"/>
                <a:cs typeface="Tahoma" pitchFamily="34" charset="0"/>
              </a:rPr>
              <a:t>E</a:t>
            </a:r>
            <a:r>
              <a:rPr lang="ru-RU" sz="1400" dirty="0">
                <a:latin typeface="Calibri" panose="020F0502020204030204" pitchFamily="34" charset="0"/>
                <a:cs typeface="Tahoma" pitchFamily="34" charset="0"/>
              </a:rPr>
              <a:t>-</a:t>
            </a:r>
            <a:r>
              <a:rPr lang="en-US" sz="1400" dirty="0">
                <a:latin typeface="Calibri" panose="020F0502020204030204" pitchFamily="34" charset="0"/>
                <a:cs typeface="Tahoma" pitchFamily="34" charset="0"/>
              </a:rPr>
              <a:t>mail</a:t>
            </a:r>
            <a:r>
              <a:rPr lang="ru-RU" sz="1400" dirty="0">
                <a:latin typeface="Calibri" panose="020F0502020204030204" pitchFamily="34" charset="0"/>
                <a:cs typeface="Tahoma" pitchFamily="34" charset="0"/>
              </a:rPr>
              <a:t>: </a:t>
            </a:r>
            <a:r>
              <a:rPr lang="en-US" sz="1400" dirty="0">
                <a:latin typeface="Calibri" panose="020F0502020204030204" pitchFamily="34" charset="0"/>
                <a:cs typeface="Tahoma" pitchFamily="34" charset="0"/>
              </a:rPr>
              <a:t>  yamcentr@mail.ru</a:t>
            </a:r>
            <a:endParaRPr lang="ru-RU" sz="1400" dirty="0">
              <a:latin typeface="Calibri" panose="020F0502020204030204" pitchFamily="34" charset="0"/>
              <a:cs typeface="Tahoma" pitchFamily="34" charset="0"/>
            </a:endParaRPr>
          </a:p>
          <a:p>
            <a:pPr>
              <a:defRPr/>
            </a:pP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6266" y="200155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altLang="ru-RU" dirty="0" smtClean="0">
              <a:latin typeface="Calibri" panose="020F0502020204030204" pitchFamily="34" charset="0"/>
            </a:endParaRPr>
          </a:p>
          <a:p>
            <a:r>
              <a:rPr lang="ru-RU" altLang="ru-RU" dirty="0" smtClean="0">
                <a:latin typeface="Calibri" panose="020F0502020204030204" pitchFamily="34" charset="0"/>
              </a:rPr>
              <a:t>Адрес</a:t>
            </a:r>
            <a:r>
              <a:rPr lang="ru-RU" altLang="ru-RU" dirty="0">
                <a:latin typeface="Calibri" panose="020F0502020204030204" pitchFamily="34" charset="0"/>
              </a:rPr>
              <a:t>: 188480, Ленинградская область, </a:t>
            </a:r>
            <a:r>
              <a:rPr lang="ru-RU" altLang="ru-RU" dirty="0" err="1">
                <a:latin typeface="Calibri" panose="020F0502020204030204" pitchFamily="34" charset="0"/>
              </a:rPr>
              <a:t>г.Кингисепп</a:t>
            </a:r>
            <a:r>
              <a:rPr lang="ru-RU" altLang="ru-RU" dirty="0">
                <a:latin typeface="Calibri" panose="020F0502020204030204" pitchFamily="34" charset="0"/>
              </a:rPr>
              <a:t>, пр. Карла Маркса, д.24</a:t>
            </a:r>
            <a:endParaRPr lang="ru-RU" altLang="ru-RU" dirty="0">
              <a:latin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645184"/>
            <a:ext cx="84374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Дополнительную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информацию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о налоге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на профессиональный доход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вы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можете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получить, обратившись в организации образующие инфраструктуру поддержки субъектов малого и среднего предпринимательства.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858615"/>
              </p:ext>
            </p:extLst>
          </p:nvPr>
        </p:nvGraphicFramePr>
        <p:xfrm>
          <a:off x="635670" y="3540066"/>
          <a:ext cx="7027940" cy="1724297"/>
        </p:xfrm>
        <a:graphic>
          <a:graphicData uri="http://schemas.openxmlformats.org/drawingml/2006/table">
            <a:tbl>
              <a:tblPr/>
              <a:tblGrid>
                <a:gridCol w="3513970"/>
                <a:gridCol w="3513970"/>
              </a:tblGrid>
              <a:tr h="1724297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897420"/>
              </p:ext>
            </p:extLst>
          </p:nvPr>
        </p:nvGraphicFramePr>
        <p:xfrm>
          <a:off x="627023" y="3569331"/>
          <a:ext cx="7045234" cy="1724297"/>
        </p:xfrm>
        <a:graphic>
          <a:graphicData uri="http://schemas.openxmlformats.org/drawingml/2006/table">
            <a:tbl>
              <a:tblPr/>
              <a:tblGrid>
                <a:gridCol w="7045234"/>
              </a:tblGrid>
              <a:tr h="172429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ysDash"/>
                    </a:lnL>
                    <a:lnR w="38100" cmpd="sng">
                      <a:solidFill>
                        <a:schemeClr val="tx1"/>
                      </a:solidFill>
                      <a:prstDash val="sysDash"/>
                    </a:lnR>
                    <a:lnT w="38100" cmpd="sng">
                      <a:solidFill>
                        <a:schemeClr val="tx1"/>
                      </a:solidFill>
                      <a:prstDash val="sysDash"/>
                    </a:lnT>
                    <a:lnB w="38100" cmpd="sng">
                      <a:solidFill>
                        <a:schemeClr val="tx1"/>
                      </a:solidFill>
                      <a:prstDash val="sysDash"/>
                    </a:lnB>
                  </a:tcPr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804569" y="6165304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СПАСИБО ЗА ВНИМАНИЕ!</a:t>
            </a:r>
            <a:endParaRPr lang="ru-RU" b="1" cap="all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3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16630"/>
            <a:ext cx="7992888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solidFill>
                  <a:schemeClr val="accent1">
                    <a:lumMod val="50000"/>
                  </a:schemeClr>
                </a:solidFill>
              </a:rPr>
              <a:t>  ЧТО </a:t>
            </a:r>
            <a:r>
              <a:rPr lang="ru-RU" sz="2400" b="1" cap="all" dirty="0">
                <a:solidFill>
                  <a:schemeClr val="accent1">
                    <a:lumMod val="50000"/>
                  </a:schemeClr>
                </a:solidFill>
              </a:rPr>
              <a:t>ТАКОЕ «НАЛОГ НА ПРОФЕССИОНАЛЬНЫЙ ДОХОД»?</a:t>
            </a:r>
            <a:endParaRPr lang="en-US" sz="2400" b="1" cap="all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b="1" cap="al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Налог </a:t>
            </a:r>
            <a:r>
              <a:rPr lang="ru-RU" sz="2000" dirty="0"/>
              <a:t>на профессиональный доход — это новый специальный налоговый режим, который можно применять с 20</a:t>
            </a:r>
            <a:r>
              <a:rPr lang="en-US" sz="2000" dirty="0"/>
              <a:t>20</a:t>
            </a:r>
            <a:r>
              <a:rPr lang="ru-RU" sz="2000" dirty="0"/>
              <a:t> года. </a:t>
            </a:r>
            <a:endParaRPr lang="en-US" sz="2000" dirty="0"/>
          </a:p>
          <a:p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Налог </a:t>
            </a:r>
            <a:r>
              <a:rPr lang="ru-RU" sz="2000" dirty="0"/>
              <a:t>на профессиональный доход — это не дополнительный налог, а новый специальный налоговый режим. На него можно перейти добровольно. У тех налогоплательщиков, которые не перейдут на этот налоговый режим, остается обязанность платить налоги с учетом других систем налогообложения, которые они применяют в обычном порядке.</a:t>
            </a:r>
            <a:endParaRPr lang="en-US" sz="2000" dirty="0"/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Физические </a:t>
            </a:r>
            <a:r>
              <a:rPr lang="ru-RU" sz="2000" dirty="0"/>
              <a:t>лица и индивидуальные предприниматели, которые перейдут на новый специальный налоговый режим (</a:t>
            </a:r>
            <a:r>
              <a:rPr lang="ru-RU" sz="2000" dirty="0" err="1"/>
              <a:t>самозанятые</a:t>
            </a:r>
            <a:r>
              <a:rPr lang="ru-RU" sz="2000" dirty="0"/>
              <a:t>), смогут платить с доходов от самостоятельной деятельности только налог по льготной ставке — 4 или 6%. Это позволит легально вести бизнес и получать доход от подработок без рисков получить штраф за незаконную предпринимательскую 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1216516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14" y="116632"/>
            <a:ext cx="883568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58242"/>
            <a:ext cx="8280919" cy="363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619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76672"/>
            <a:ext cx="8784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cap="all" dirty="0"/>
              <a:t>	</a:t>
            </a:r>
            <a:r>
              <a:rPr lang="ru-RU" b="1" cap="all" dirty="0">
                <a:solidFill>
                  <a:schemeClr val="accent1">
                    <a:lumMod val="50000"/>
                  </a:schemeClr>
                </a:solidFill>
              </a:rPr>
              <a:t>КОМУ ПОДХОДИТ ЭТОТ НАЛОГОВЫЙ РЕЖИМ?</a:t>
            </a:r>
            <a:endParaRPr lang="en-US" b="1" cap="all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b="1" cap="all" dirty="0"/>
          </a:p>
          <a:p>
            <a:pPr algn="ctr"/>
            <a:r>
              <a:rPr lang="ru-RU" dirty="0"/>
              <a:t>Новый </a:t>
            </a:r>
            <a:r>
              <a:rPr lang="ru-RU" dirty="0" err="1"/>
              <a:t>спецрежим</a:t>
            </a:r>
            <a:r>
              <a:rPr lang="ru-RU" dirty="0"/>
              <a:t> могут применять физлица и индивидуальные предприниматели (</a:t>
            </a:r>
            <a:r>
              <a:rPr lang="ru-RU" dirty="0" err="1"/>
              <a:t>самозанятые</a:t>
            </a:r>
            <a:r>
              <a:rPr lang="ru-RU" dirty="0"/>
              <a:t>), у которых одновременно соблюдаются следующие условия.</a:t>
            </a:r>
            <a:endParaRPr lang="en-US" dirty="0"/>
          </a:p>
          <a:p>
            <a:pPr algn="ctr"/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Они получают доход от самостоятельного ведения деятельности или использования имущества.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 ведении этой деятельности не имеют работодателя, с которым заключен трудовой договор.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Не привлекают для этой деятельности наемных работников по трудовым договорам.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Вид деятельности, условия ее осуществления или сумма дохода не попадают в перечень исключений, указанных в статьях 4 и 6 Федерального закона от 27.11.2018 № 422-ФЗ.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24479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349" y="4509120"/>
            <a:ext cx="242887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13882"/>
            <a:ext cx="248602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93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5"/>
          <a:stretch/>
        </p:blipFill>
        <p:spPr bwMode="auto">
          <a:xfrm>
            <a:off x="0" y="922492"/>
            <a:ext cx="8963499" cy="5818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4785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Налоговые ставки</a:t>
            </a:r>
          </a:p>
        </p:txBody>
      </p:sp>
    </p:spTree>
    <p:extLst>
      <p:ext uri="{BB962C8B-B14F-4D97-AF65-F5344CB8AC3E}">
        <p14:creationId xmlns:p14="http://schemas.microsoft.com/office/powerpoint/2010/main" val="3235524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1"/>
            <a:ext cx="8424936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cap="all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cap="all" dirty="0">
                <a:solidFill>
                  <a:schemeClr val="accent1">
                    <a:lumMod val="50000"/>
                  </a:schemeClr>
                </a:solidFill>
              </a:rPr>
              <a:t>КАКИЕ ПЛАТЕЖИ ЗАМЕНЯЕТ НАЛОГ НА ПРОФЕССИОНАЛЬНЫЙ ДОХОД?</a:t>
            </a:r>
          </a:p>
          <a:p>
            <a:endParaRPr lang="ru-RU" b="1" cap="all" dirty="0"/>
          </a:p>
          <a:p>
            <a:r>
              <a:rPr lang="ru-RU" dirty="0" smtClean="0"/>
              <a:t>Особенности </a:t>
            </a:r>
            <a:r>
              <a:rPr lang="ru-RU" dirty="0"/>
              <a:t>применения специального налогового </a:t>
            </a:r>
            <a:r>
              <a:rPr lang="ru-RU" dirty="0" smtClean="0"/>
              <a:t>режима:</a:t>
            </a:r>
          </a:p>
          <a:p>
            <a:endParaRPr lang="ru-RU" dirty="0" smtClean="0"/>
          </a:p>
          <a:p>
            <a:r>
              <a:rPr lang="ru-RU" b="1" dirty="0" smtClean="0"/>
              <a:t>Физические </a:t>
            </a:r>
            <a:r>
              <a:rPr lang="ru-RU" b="1" dirty="0"/>
              <a:t>лица </a:t>
            </a:r>
            <a:r>
              <a:rPr lang="ru-RU" dirty="0"/>
              <a:t>не уплачивают налог на доходы физических лиц с тех </a:t>
            </a:r>
            <a:r>
              <a:rPr lang="ru-RU" dirty="0" smtClean="0"/>
              <a:t>            доходов</a:t>
            </a:r>
            <a:r>
              <a:rPr lang="ru-RU" dirty="0"/>
              <a:t>, которые облагаются налогом на профессиональный доход.</a:t>
            </a:r>
          </a:p>
          <a:p>
            <a:endParaRPr lang="ru-RU" dirty="0"/>
          </a:p>
          <a:p>
            <a:r>
              <a:rPr lang="ru-RU" b="1" dirty="0" smtClean="0"/>
              <a:t>Индивидуальные </a:t>
            </a:r>
            <a:r>
              <a:rPr lang="ru-RU" b="1" dirty="0"/>
              <a:t>предприниматели </a:t>
            </a:r>
            <a:r>
              <a:rPr lang="ru-RU" dirty="0"/>
              <a:t>не уплачивают: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налог на доходы физических лиц с тех доходов, которые облагаются налогом на профессиональный доход;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налог на добавленную стоимость, за исключением НДС при ввозе товаров на территорию России;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фиксированные страховые взносы.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dirty="0" smtClean="0"/>
              <a:t>Индивидуальные </a:t>
            </a:r>
            <a:r>
              <a:rPr lang="ru-RU" dirty="0"/>
              <a:t>предприниматели, которые зарегистрировались в качестве плательщиков налога на профессиональный доход, не уплачивают фиксированные страховые взносы. На других специальных налоговых режимах страховые взносы нужно платить даже при отсутствии </a:t>
            </a:r>
            <a:r>
              <a:rPr lang="ru-RU" dirty="0" smtClean="0"/>
              <a:t>дохода.</a:t>
            </a:r>
          </a:p>
          <a:p>
            <a:endParaRPr lang="ru-RU" dirty="0" smtClean="0"/>
          </a:p>
          <a:p>
            <a:r>
              <a:rPr lang="ru-RU" sz="1600" b="1" u="sng" dirty="0" smtClean="0"/>
              <a:t>При </a:t>
            </a:r>
            <a:r>
              <a:rPr lang="ru-RU" sz="1600" b="1" u="sng" dirty="0"/>
              <a:t>отсутствии дохода в течение налогового периода нет никаких обязательных, минимальных или фиксированных платежей. При этом плательщики налога на профессиональный доход являются участниками системы обязательного медицинского страхования и могут получать бесплатную медицинскую помощь.</a:t>
            </a:r>
          </a:p>
        </p:txBody>
      </p:sp>
    </p:spTree>
    <p:extLst>
      <p:ext uri="{BB962C8B-B14F-4D97-AF65-F5344CB8AC3E}">
        <p14:creationId xmlns:p14="http://schemas.microsoft.com/office/powerpoint/2010/main" val="3227144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32"/>
            <a:ext cx="77768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cap="all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cap="all" dirty="0" smtClean="0">
                <a:solidFill>
                  <a:schemeClr val="accent1">
                    <a:lumMod val="50000"/>
                  </a:schemeClr>
                </a:solidFill>
              </a:rPr>
              <a:t>КАК </a:t>
            </a:r>
            <a:r>
              <a:rPr lang="ru-RU" b="1" cap="all" dirty="0">
                <a:solidFill>
                  <a:schemeClr val="accent1">
                    <a:lumMod val="50000"/>
                  </a:schemeClr>
                </a:solidFill>
              </a:rPr>
              <a:t>СТАТЬ ПЛАТЕЛЬЩИКОМ НАЛОГА НА ПРОФЕССИОНАЛЬНЫЙ ДОХОД</a:t>
            </a:r>
          </a:p>
          <a:p>
            <a:r>
              <a:rPr lang="ru-RU" dirty="0"/>
              <a:t>	</a:t>
            </a:r>
            <a:endParaRPr lang="en-US" dirty="0"/>
          </a:p>
          <a:p>
            <a:pPr marL="90000"/>
            <a:r>
              <a:rPr lang="ru-RU" dirty="0"/>
              <a:t>Чтобы использовать новый специальный налоговый режим, нужно пройти регистрацию и получить подтверждение. Без регистрации применение налогового режима и формирование чеков невозможно.</a:t>
            </a:r>
          </a:p>
          <a:p>
            <a:pPr marL="90000"/>
            <a:r>
              <a:rPr lang="ru-RU" dirty="0"/>
              <a:t>	</a:t>
            </a:r>
            <a:endParaRPr lang="ru-RU" dirty="0" smtClean="0"/>
          </a:p>
          <a:p>
            <a:pPr marL="90000"/>
            <a:r>
              <a:rPr lang="ru-RU" b="1" dirty="0" smtClean="0"/>
              <a:t>Способы </a:t>
            </a:r>
            <a:r>
              <a:rPr lang="ru-RU" b="1" dirty="0"/>
              <a:t>регистрации:</a:t>
            </a:r>
          </a:p>
          <a:p>
            <a:pPr marL="90000" indent="-285750">
              <a:buFont typeface="Arial" panose="020B0604020202020204" pitchFamily="34" charset="0"/>
              <a:buChar char="•"/>
            </a:pPr>
            <a:r>
              <a:rPr lang="ru-RU" dirty="0"/>
              <a:t>Бесплатное мобильное приложение «Мой налог»</a:t>
            </a:r>
          </a:p>
          <a:p>
            <a:pPr marL="90000" indent="-285750">
              <a:buFont typeface="Arial" panose="020B0604020202020204" pitchFamily="34" charset="0"/>
              <a:buChar char="•"/>
            </a:pPr>
            <a:r>
              <a:rPr lang="ru-RU" dirty="0"/>
              <a:t>Кабинет налогоплательщика «Налога на профессиональный доход» на </a:t>
            </a:r>
            <a:r>
              <a:rPr lang="ru-RU" dirty="0" smtClean="0"/>
              <a:t>  сайте </a:t>
            </a:r>
            <a:r>
              <a:rPr lang="ru-RU" dirty="0"/>
              <a:t>ФНС России</a:t>
            </a:r>
          </a:p>
          <a:p>
            <a:pPr marL="90000" indent="-285750">
              <a:buFont typeface="Arial" panose="020B0604020202020204" pitchFamily="34" charset="0"/>
              <a:buChar char="•"/>
            </a:pPr>
            <a:r>
              <a:rPr lang="ru-RU" dirty="0"/>
              <a:t>Уполномоченные </a:t>
            </a:r>
            <a:r>
              <a:rPr lang="ru-RU" dirty="0" smtClean="0"/>
              <a:t>банки</a:t>
            </a:r>
          </a:p>
          <a:p>
            <a:endParaRPr lang="ru-RU" dirty="0"/>
          </a:p>
          <a:p>
            <a:pPr marL="90000"/>
            <a:r>
              <a:rPr lang="ru-RU" dirty="0" smtClean="0"/>
              <a:t>Регистрация </a:t>
            </a:r>
            <a:r>
              <a:rPr lang="ru-RU" dirty="0"/>
              <a:t>занимает несколько минут. Заполнять заявление на бумаге не нужно. При регистрации в приложении «Мой налог» понадобится только паспорт для сканирования и проверки, а также фотография, которую можно сделать прямо на камеру смартфона.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9599" y="6205130"/>
            <a:ext cx="2636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https://npd.nalog.ru/app/</a:t>
            </a:r>
            <a:endParaRPr lang="ru-RU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8322" y="5820531"/>
            <a:ext cx="88827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Информация </a:t>
            </a:r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по мобильному приложению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9599" y="5435932"/>
            <a:ext cx="2584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https://npd.nalog.ru/faq/</a:t>
            </a:r>
            <a:endParaRPr lang="ru-RU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2595" y="5072762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БАЗА ЗНАНИЙ ПО НАЛОГУ НА ПРОФЕССИОНАЛЬНЫЙ ДОХОД</a:t>
            </a:r>
          </a:p>
        </p:txBody>
      </p:sp>
    </p:spTree>
    <p:extLst>
      <p:ext uri="{BB962C8B-B14F-4D97-AF65-F5344CB8AC3E}">
        <p14:creationId xmlns:p14="http://schemas.microsoft.com/office/powerpoint/2010/main" val="3473752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st.depositphotos.com/1177973/4085/i/950/depositphotos_40850001-stock-photo-beautiful-girl-manicurist-in-beau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04798"/>
            <a:ext cx="6721550" cy="448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994122"/>
          </a:xfrm>
        </p:spPr>
        <p:txBody>
          <a:bodyPr>
            <a:normAutofit fontScale="90000"/>
          </a:bodyPr>
          <a:lstStyle/>
          <a:p>
            <a:r>
              <a:rPr lang="ru-RU" dirty="0"/>
              <a:t>Это Лиза- мастер по маникюру.</a:t>
            </a:r>
            <a:br>
              <a:rPr lang="ru-RU" dirty="0"/>
            </a:br>
            <a:r>
              <a:rPr lang="ru-RU" dirty="0"/>
              <a:t>Она хочет стать </a:t>
            </a:r>
            <a:r>
              <a:rPr lang="ru-RU" dirty="0" err="1"/>
              <a:t>самозанятой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5987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2510191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sun9-40.userapi.com/c205716/v205716219/3aec1/Z5aMuym1XB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836712"/>
            <a:ext cx="244828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65.userapi.com/c200816/v200816219/3b1c2/GhGQO26crT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836712"/>
            <a:ext cx="245944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2592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</TotalTime>
  <Words>388</Words>
  <Application>Microsoft Office PowerPoint</Application>
  <PresentationFormat>Экран (4:3)</PresentationFormat>
  <Paragraphs>65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Налоговые ставки</vt:lpstr>
      <vt:lpstr>Презентация PowerPoint</vt:lpstr>
      <vt:lpstr>Презентация PowerPoint</vt:lpstr>
      <vt:lpstr>Это Лиза- мастер по маникюру. Она хочет стать самозанятой.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Кира А. Крупина</dc:creator>
  <cp:lastModifiedBy>User</cp:lastModifiedBy>
  <cp:revision>23</cp:revision>
  <dcterms:created xsi:type="dcterms:W3CDTF">2019-01-13T15:57:59Z</dcterms:created>
  <dcterms:modified xsi:type="dcterms:W3CDTF">2020-01-28T14:10:28Z</dcterms:modified>
</cp:coreProperties>
</file>